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9" r:id="rId6"/>
    <p:sldId id="270" r:id="rId7"/>
    <p:sldId id="271" r:id="rId8"/>
    <p:sldId id="260"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3B2B6373-F77B-404C-A7B9-6277154870FD}" type="slidenum">
              <a:rPr lang="sr-Latn-CS" smtClean="0"/>
              <a:t>‹#›</a:t>
            </a:fld>
            <a:endParaRPr lang="sr-Latn-C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8" name="Footer Placeholder 7"/>
          <p:cNvSpPr>
            <a:spLocks noGrp="1"/>
          </p:cNvSpPr>
          <p:nvPr>
            <p:ph type="ftr" sz="quarter" idx="11"/>
          </p:nvPr>
        </p:nvSpPr>
        <p:spPr/>
        <p:txBody>
          <a:bodyPr/>
          <a:lstStyle/>
          <a:p>
            <a:endParaRPr lang="sr-Latn-CS"/>
          </a:p>
        </p:txBody>
      </p:sp>
      <p:sp>
        <p:nvSpPr>
          <p:cNvPr id="9" name="Slide Number Placeholder 8"/>
          <p:cNvSpPr>
            <a:spLocks noGrp="1"/>
          </p:cNvSpPr>
          <p:nvPr>
            <p:ph type="sldNum" sz="quarter" idx="12"/>
          </p:nvPr>
        </p:nvSpPr>
        <p:spPr/>
        <p:txBody>
          <a:bodyPr/>
          <a:lstStyle/>
          <a:p>
            <a:fld id="{3B2B6373-F77B-404C-A7B9-6277154870FD}" type="slidenum">
              <a:rPr lang="sr-Latn-CS" smtClean="0"/>
              <a:t>‹#›</a:t>
            </a:fld>
            <a:endParaRPr lang="sr-Latn-C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4" name="Footer Placeholder 3"/>
          <p:cNvSpPr>
            <a:spLocks noGrp="1"/>
          </p:cNvSpPr>
          <p:nvPr>
            <p:ph type="ftr" sz="quarter" idx="11"/>
          </p:nvPr>
        </p:nvSpPr>
        <p:spPr/>
        <p:txBody>
          <a:bodyPr/>
          <a:lstStyle/>
          <a:p>
            <a:endParaRPr lang="sr-Latn-CS"/>
          </a:p>
        </p:txBody>
      </p:sp>
      <p:sp>
        <p:nvSpPr>
          <p:cNvPr id="5" name="Slide Number Placeholder 4"/>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3" name="Footer Placeholder 2"/>
          <p:cNvSpPr>
            <a:spLocks noGrp="1"/>
          </p:cNvSpPr>
          <p:nvPr>
            <p:ph type="ftr" sz="quarter" idx="11"/>
          </p:nvPr>
        </p:nvSpPr>
        <p:spPr/>
        <p:txBody>
          <a:bodyPr/>
          <a:lstStyle/>
          <a:p>
            <a:endParaRPr lang="sr-Latn-CS"/>
          </a:p>
        </p:txBody>
      </p:sp>
      <p:sp>
        <p:nvSpPr>
          <p:cNvPr id="4" name="Slide Number Placeholder 3"/>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69B22-22C2-40C3-95F6-5E1DC6D7BF18}" type="datetimeFigureOut">
              <a:rPr lang="sr-Latn-CS" smtClean="0"/>
              <a:t>8.5.2013</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3B2B6373-F77B-404C-A7B9-6277154870FD}" type="slidenum">
              <a:rPr lang="sr-Latn-CS" smtClean="0"/>
              <a:t>‹#›</a:t>
            </a:fld>
            <a:endParaRPr lang="sr-Latn-C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5769B22-22C2-40C3-95F6-5E1DC6D7BF18}" type="datetimeFigureOut">
              <a:rPr lang="sr-Latn-CS" smtClean="0"/>
              <a:t>8.5.2013</a:t>
            </a:fld>
            <a:endParaRPr lang="sr-Latn-C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r-Latn-C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B2B6373-F77B-404C-A7B9-6277154870FD}" type="slidenum">
              <a:rPr lang="sr-Latn-CS" smtClean="0"/>
              <a:t>‹#›</a:t>
            </a:fld>
            <a:endParaRPr lang="sr-Latn-C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4048" y="3933056"/>
            <a:ext cx="3816424" cy="648072"/>
          </a:xfrm>
        </p:spPr>
        <p:txBody>
          <a:bodyPr>
            <a:normAutofit/>
          </a:bodyPr>
          <a:lstStyle/>
          <a:p>
            <a:pPr algn="ctr"/>
            <a:r>
              <a:rPr lang="hr-HR" sz="3200" b="1" dirty="0" smtClean="0">
                <a:solidFill>
                  <a:srgbClr val="FFC000"/>
                </a:solidFill>
              </a:rPr>
              <a:t>Predrag Mijajlović</a:t>
            </a:r>
            <a:r>
              <a:rPr lang="en-US" sz="3200" b="1" dirty="0" smtClean="0">
                <a:solidFill>
                  <a:srgbClr val="FFC000"/>
                </a:solidFill>
              </a:rPr>
              <a:t>    </a:t>
            </a:r>
            <a:endParaRPr lang="sr-Latn-CS" sz="3200" b="1" dirty="0">
              <a:solidFill>
                <a:srgbClr val="FFC000"/>
              </a:solidFill>
            </a:endParaRPr>
          </a:p>
        </p:txBody>
      </p:sp>
      <p:sp>
        <p:nvSpPr>
          <p:cNvPr id="2" name="Title 1"/>
          <p:cNvSpPr>
            <a:spLocks noGrp="1"/>
          </p:cNvSpPr>
          <p:nvPr>
            <p:ph type="ctrTitle"/>
          </p:nvPr>
        </p:nvSpPr>
        <p:spPr>
          <a:xfrm>
            <a:off x="435568" y="836712"/>
            <a:ext cx="8494712" cy="2908880"/>
          </a:xfrm>
        </p:spPr>
        <p:txBody>
          <a:bodyPr>
            <a:normAutofit fontScale="90000"/>
          </a:bodyPr>
          <a:lstStyle/>
          <a:p>
            <a:pPr marL="182880" indent="0">
              <a:buNone/>
            </a:pPr>
            <a:r>
              <a:rPr lang="pt-BR" sz="5300" dirty="0"/>
              <a:t>VJERODOSTOJNOST INTERPRETACIJE RVM DIJAGNOSTIKE</a:t>
            </a:r>
            <a:r>
              <a:rPr lang="sr-Latn-CS" sz="2800" dirty="0"/>
              <a:t/>
            </a:r>
            <a:br>
              <a:rPr lang="sr-Latn-CS" sz="2800" dirty="0"/>
            </a:br>
            <a:r>
              <a:rPr lang="pt-BR" sz="3100" b="1" dirty="0" smtClean="0"/>
              <a:t/>
            </a:r>
            <a:br>
              <a:rPr lang="pt-BR" sz="3100" b="1" dirty="0" smtClean="0"/>
            </a:br>
            <a:r>
              <a:rPr lang="pt-BR" sz="3100" b="1" dirty="0"/>
              <a:t/>
            </a:r>
            <a:br>
              <a:rPr lang="pt-BR" sz="3100" b="1" dirty="0"/>
            </a:br>
            <a:r>
              <a:rPr lang="pt-BR" sz="3100" b="1" dirty="0" smtClean="0"/>
              <a:t/>
            </a:r>
            <a:br>
              <a:rPr lang="pt-BR" sz="3100" b="1" dirty="0" smtClean="0"/>
            </a:br>
            <a:r>
              <a:rPr lang="pt-BR" sz="3100" b="1" dirty="0"/>
              <a:t/>
            </a:r>
            <a:br>
              <a:rPr lang="pt-BR" sz="3100" b="1" dirty="0"/>
            </a:br>
            <a:r>
              <a:rPr lang="pt-BR" sz="3100" b="1" dirty="0" smtClean="0"/>
              <a:t/>
            </a:r>
            <a:br>
              <a:rPr lang="pt-BR" sz="3100" b="1" dirty="0" smtClean="0"/>
            </a:br>
            <a:r>
              <a:rPr lang="pt-BR" sz="3100" b="1" dirty="0"/>
              <a:t/>
            </a:r>
            <a:br>
              <a:rPr lang="pt-BR" sz="3100" b="1" dirty="0"/>
            </a:br>
            <a:r>
              <a:rPr lang="pt-BR" sz="3100" b="1" dirty="0" smtClean="0"/>
              <a:t/>
            </a:r>
            <a:br>
              <a:rPr lang="pt-BR" sz="3100" b="1" dirty="0" smtClean="0"/>
            </a:br>
            <a:r>
              <a:rPr lang="pt-BR" sz="3100" b="1" dirty="0"/>
              <a:t/>
            </a:r>
            <a:br>
              <a:rPr lang="pt-BR" sz="3100" b="1" dirty="0"/>
            </a:br>
            <a:endParaRPr lang="sr-Latn-CS" dirty="0"/>
          </a:p>
        </p:txBody>
      </p:sp>
      <p:pic>
        <p:nvPicPr>
          <p:cNvPr id="4" name="Picture 3" descr="logo CG KO CIG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1340768"/>
            <a:ext cx="1512570" cy="959485"/>
          </a:xfrm>
          <a:prstGeom prst="rect">
            <a:avLst/>
          </a:prstGeom>
          <a:noFill/>
          <a:ln>
            <a:noFill/>
          </a:ln>
        </p:spPr>
      </p:pic>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CS"/>
          </a:p>
        </p:txBody>
      </p:sp>
      <p:graphicFrame>
        <p:nvGraphicFramePr>
          <p:cNvPr id="6" name="Object 5"/>
          <p:cNvGraphicFramePr>
            <a:graphicFrameLocks noChangeAspect="1"/>
          </p:cNvGraphicFramePr>
          <p:nvPr>
            <p:extLst>
              <p:ext uri="{D42A27DB-BD31-4B8C-83A1-F6EECF244321}">
                <p14:modId xmlns:p14="http://schemas.microsoft.com/office/powerpoint/2010/main" val="2281652212"/>
              </p:ext>
            </p:extLst>
          </p:nvPr>
        </p:nvGraphicFramePr>
        <p:xfrm>
          <a:off x="3563888" y="5277152"/>
          <a:ext cx="2133600" cy="704850"/>
        </p:xfrm>
        <a:graphic>
          <a:graphicData uri="http://schemas.openxmlformats.org/presentationml/2006/ole">
            <mc:AlternateContent xmlns:mc="http://schemas.openxmlformats.org/markup-compatibility/2006">
              <mc:Choice xmlns:v="urn:schemas-microsoft-com:vml" Requires="v">
                <p:oleObj spid="_x0000_s1045" r:id="rId4" imgW="5341680" imgH="1781280" progId="CorelDRAW.Graphic.14">
                  <p:embed/>
                </p:oleObj>
              </mc:Choice>
              <mc:Fallback>
                <p:oleObj r:id="rId4" imgW="5341680" imgH="1781280" progId="CorelDRAW.Graphic.1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888" y="5277152"/>
                        <a:ext cx="2133600"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ubtitle 2"/>
          <p:cNvSpPr txBox="1">
            <a:spLocks/>
          </p:cNvSpPr>
          <p:nvPr/>
        </p:nvSpPr>
        <p:spPr>
          <a:xfrm>
            <a:off x="539552" y="3933056"/>
            <a:ext cx="3816424" cy="648072"/>
          </a:xfrm>
          <a:prstGeom prst="rect">
            <a:avLst/>
          </a:prstGeom>
        </p:spPr>
        <p:txBody>
          <a:bodyPr vert="horz" lIns="91440" tIns="45720" rIns="91440" bIns="45720" rtlCol="0">
            <a:normAutofit/>
          </a:bodyPr>
          <a:lstStyle>
            <a:lvl1pPr marL="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2"/>
                </a:solidFill>
                <a:latin typeface="+mn-lt"/>
                <a:ea typeface="+mn-ea"/>
                <a:cs typeface="+mn-cs"/>
              </a:defRPr>
            </a:lvl1pPr>
            <a:lvl2pPr marL="45720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1">
                    <a:tint val="75000"/>
                  </a:schemeClr>
                </a:solidFill>
                <a:latin typeface="+mn-lt"/>
                <a:ea typeface="+mn-ea"/>
                <a:cs typeface="+mn-cs"/>
              </a:defRPr>
            </a:lvl2pPr>
            <a:lvl3pPr marL="91440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1">
                    <a:tint val="75000"/>
                  </a:schemeClr>
                </a:solidFill>
                <a:latin typeface="+mn-lt"/>
                <a:ea typeface="+mn-ea"/>
                <a:cs typeface="+mn-cs"/>
              </a:defRPr>
            </a:lvl3pPr>
            <a:lvl4pPr marL="137160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1">
                    <a:tint val="75000"/>
                  </a:schemeClr>
                </a:solidFill>
                <a:latin typeface="+mn-lt"/>
                <a:ea typeface="+mn-ea"/>
                <a:cs typeface="+mn-cs"/>
              </a:defRPr>
            </a:lvl4pPr>
            <a:lvl5pPr marL="182880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1">
                    <a:tint val="75000"/>
                  </a:schemeClr>
                </a:solidFill>
                <a:latin typeface="+mn-lt"/>
                <a:ea typeface="+mn-ea"/>
                <a:cs typeface="+mn-cs"/>
              </a:defRPr>
            </a:lvl5pPr>
            <a:lvl6pPr marL="2286000" indent="0" algn="ctr" defTabSz="914400" rtl="0" eaLnBrk="1" latinLnBrk="0" hangingPunct="1">
              <a:lnSpc>
                <a:spcPct val="100000"/>
              </a:lnSpc>
              <a:spcBef>
                <a:spcPct val="20000"/>
              </a:spcBef>
              <a:spcAft>
                <a:spcPts val="600"/>
              </a:spcAft>
              <a:buClr>
                <a:schemeClr val="tx2"/>
              </a:buClr>
              <a:buFont typeface="Arial" pitchFamily="34" charset="0"/>
              <a:buNone/>
              <a:defRPr sz="1700" kern="1200">
                <a:solidFill>
                  <a:schemeClr val="tx1">
                    <a:tint val="75000"/>
                  </a:schemeClr>
                </a:solidFill>
                <a:latin typeface="+mn-lt"/>
                <a:ea typeface="+mn-ea"/>
                <a:cs typeface="+mn-cs"/>
              </a:defRPr>
            </a:lvl6pPr>
            <a:lvl7pPr marL="2743200" indent="0" algn="ctr" defTabSz="914400" rtl="0" eaLnBrk="1" latinLnBrk="0" hangingPunct="1">
              <a:lnSpc>
                <a:spcPct val="100000"/>
              </a:lnSpc>
              <a:spcBef>
                <a:spcPct val="20000"/>
              </a:spcBef>
              <a:spcAft>
                <a:spcPts val="600"/>
              </a:spcAft>
              <a:buClr>
                <a:schemeClr val="tx2"/>
              </a:buClr>
              <a:buFont typeface="Arial" pitchFamily="34" charset="0"/>
              <a:buNone/>
              <a:defRPr sz="1700" kern="1200">
                <a:solidFill>
                  <a:schemeClr val="tx1">
                    <a:tint val="75000"/>
                  </a:schemeClr>
                </a:solidFill>
                <a:latin typeface="+mn-lt"/>
                <a:ea typeface="+mn-ea"/>
                <a:cs typeface="+mn-cs"/>
              </a:defRPr>
            </a:lvl7pPr>
            <a:lvl8pPr marL="3200400" indent="0" algn="ctr" defTabSz="914400" rtl="0" eaLnBrk="1" latinLnBrk="0" hangingPunct="1">
              <a:lnSpc>
                <a:spcPct val="100000"/>
              </a:lnSpc>
              <a:spcBef>
                <a:spcPct val="20000"/>
              </a:spcBef>
              <a:spcAft>
                <a:spcPts val="600"/>
              </a:spcAft>
              <a:buClr>
                <a:schemeClr val="tx2"/>
              </a:buClr>
              <a:buFont typeface="Arial" pitchFamily="34" charset="0"/>
              <a:buNone/>
              <a:defRPr sz="1700" kern="1200">
                <a:solidFill>
                  <a:schemeClr val="tx1">
                    <a:tint val="75000"/>
                  </a:schemeClr>
                </a:solidFill>
                <a:latin typeface="+mn-lt"/>
                <a:ea typeface="+mn-ea"/>
                <a:cs typeface="+mn-cs"/>
              </a:defRPr>
            </a:lvl8pPr>
            <a:lvl9pPr marL="3657600" indent="0" algn="ctr" defTabSz="914400" rtl="0" eaLnBrk="1" latinLnBrk="0" hangingPunct="1">
              <a:lnSpc>
                <a:spcPct val="100000"/>
              </a:lnSpc>
              <a:spcBef>
                <a:spcPct val="20000"/>
              </a:spcBef>
              <a:spcAft>
                <a:spcPts val="600"/>
              </a:spcAft>
              <a:buClr>
                <a:schemeClr val="tx2"/>
              </a:buClr>
              <a:buFont typeface="Arial" pitchFamily="34" charset="0"/>
              <a:buNone/>
              <a:defRPr sz="1700" kern="1200">
                <a:solidFill>
                  <a:schemeClr val="tx1">
                    <a:tint val="75000"/>
                  </a:schemeClr>
                </a:solidFill>
                <a:latin typeface="+mn-lt"/>
                <a:ea typeface="+mn-ea"/>
                <a:cs typeface="+mn-cs"/>
              </a:defRPr>
            </a:lvl9pPr>
          </a:lstStyle>
          <a:p>
            <a:r>
              <a:rPr lang="hr-HR" sz="3200" b="1" dirty="0" smtClean="0">
                <a:solidFill>
                  <a:srgbClr val="FF0000"/>
                </a:solidFill>
              </a:rPr>
              <a:t>Goran Martinović</a:t>
            </a:r>
            <a:r>
              <a:rPr lang="en-US" sz="3200" b="1" dirty="0" smtClean="0">
                <a:solidFill>
                  <a:srgbClr val="FF0000"/>
                </a:solidFill>
              </a:rPr>
              <a:t>    </a:t>
            </a:r>
            <a:endParaRPr lang="sr-Latn-CS" sz="3200" b="1" dirty="0">
              <a:solidFill>
                <a:srgbClr val="FF0000"/>
              </a:solidFill>
            </a:endParaRPr>
          </a:p>
        </p:txBody>
      </p:sp>
      <p:sp>
        <p:nvSpPr>
          <p:cNvPr id="8" name="Subtitle 2"/>
          <p:cNvSpPr txBox="1">
            <a:spLocks/>
          </p:cNvSpPr>
          <p:nvPr/>
        </p:nvSpPr>
        <p:spPr>
          <a:xfrm>
            <a:off x="2663788" y="4609688"/>
            <a:ext cx="3816424" cy="648072"/>
          </a:xfrm>
          <a:prstGeom prst="rect">
            <a:avLst/>
          </a:prstGeom>
        </p:spPr>
        <p:txBody>
          <a:bodyPr vert="horz" lIns="91440" tIns="45720" rIns="91440" bIns="45720" rtlCol="0">
            <a:normAutofit/>
          </a:bodyPr>
          <a:lstStyle>
            <a:lvl1pPr marL="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2"/>
                </a:solidFill>
                <a:latin typeface="+mn-lt"/>
                <a:ea typeface="+mn-ea"/>
                <a:cs typeface="+mn-cs"/>
              </a:defRPr>
            </a:lvl1pPr>
            <a:lvl2pPr marL="45720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1">
                    <a:tint val="75000"/>
                  </a:schemeClr>
                </a:solidFill>
                <a:latin typeface="+mn-lt"/>
                <a:ea typeface="+mn-ea"/>
                <a:cs typeface="+mn-cs"/>
              </a:defRPr>
            </a:lvl2pPr>
            <a:lvl3pPr marL="91440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1">
                    <a:tint val="75000"/>
                  </a:schemeClr>
                </a:solidFill>
                <a:latin typeface="+mn-lt"/>
                <a:ea typeface="+mn-ea"/>
                <a:cs typeface="+mn-cs"/>
              </a:defRPr>
            </a:lvl3pPr>
            <a:lvl4pPr marL="137160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1">
                    <a:tint val="75000"/>
                  </a:schemeClr>
                </a:solidFill>
                <a:latin typeface="+mn-lt"/>
                <a:ea typeface="+mn-ea"/>
                <a:cs typeface="+mn-cs"/>
              </a:defRPr>
            </a:lvl4pPr>
            <a:lvl5pPr marL="1828800" indent="0" algn="ctr" defTabSz="914400" rtl="0" eaLnBrk="1" latinLnBrk="0" hangingPunct="1">
              <a:lnSpc>
                <a:spcPct val="100000"/>
              </a:lnSpc>
              <a:spcBef>
                <a:spcPct val="20000"/>
              </a:spcBef>
              <a:spcAft>
                <a:spcPts val="600"/>
              </a:spcAft>
              <a:buClr>
                <a:schemeClr val="tx2"/>
              </a:buClr>
              <a:buFont typeface="Arial" pitchFamily="34" charset="0"/>
              <a:buNone/>
              <a:defRPr sz="1700" kern="1200" spc="30" baseline="0">
                <a:solidFill>
                  <a:schemeClr val="tx1">
                    <a:tint val="75000"/>
                  </a:schemeClr>
                </a:solidFill>
                <a:latin typeface="+mn-lt"/>
                <a:ea typeface="+mn-ea"/>
                <a:cs typeface="+mn-cs"/>
              </a:defRPr>
            </a:lvl5pPr>
            <a:lvl6pPr marL="2286000" indent="0" algn="ctr" defTabSz="914400" rtl="0" eaLnBrk="1" latinLnBrk="0" hangingPunct="1">
              <a:lnSpc>
                <a:spcPct val="100000"/>
              </a:lnSpc>
              <a:spcBef>
                <a:spcPct val="20000"/>
              </a:spcBef>
              <a:spcAft>
                <a:spcPts val="600"/>
              </a:spcAft>
              <a:buClr>
                <a:schemeClr val="tx2"/>
              </a:buClr>
              <a:buFont typeface="Arial" pitchFamily="34" charset="0"/>
              <a:buNone/>
              <a:defRPr sz="1700" kern="1200">
                <a:solidFill>
                  <a:schemeClr val="tx1">
                    <a:tint val="75000"/>
                  </a:schemeClr>
                </a:solidFill>
                <a:latin typeface="+mn-lt"/>
                <a:ea typeface="+mn-ea"/>
                <a:cs typeface="+mn-cs"/>
              </a:defRPr>
            </a:lvl6pPr>
            <a:lvl7pPr marL="2743200" indent="0" algn="ctr" defTabSz="914400" rtl="0" eaLnBrk="1" latinLnBrk="0" hangingPunct="1">
              <a:lnSpc>
                <a:spcPct val="100000"/>
              </a:lnSpc>
              <a:spcBef>
                <a:spcPct val="20000"/>
              </a:spcBef>
              <a:spcAft>
                <a:spcPts val="600"/>
              </a:spcAft>
              <a:buClr>
                <a:schemeClr val="tx2"/>
              </a:buClr>
              <a:buFont typeface="Arial" pitchFamily="34" charset="0"/>
              <a:buNone/>
              <a:defRPr sz="1700" kern="1200">
                <a:solidFill>
                  <a:schemeClr val="tx1">
                    <a:tint val="75000"/>
                  </a:schemeClr>
                </a:solidFill>
                <a:latin typeface="+mn-lt"/>
                <a:ea typeface="+mn-ea"/>
                <a:cs typeface="+mn-cs"/>
              </a:defRPr>
            </a:lvl7pPr>
            <a:lvl8pPr marL="3200400" indent="0" algn="ctr" defTabSz="914400" rtl="0" eaLnBrk="1" latinLnBrk="0" hangingPunct="1">
              <a:lnSpc>
                <a:spcPct val="100000"/>
              </a:lnSpc>
              <a:spcBef>
                <a:spcPct val="20000"/>
              </a:spcBef>
              <a:spcAft>
                <a:spcPts val="600"/>
              </a:spcAft>
              <a:buClr>
                <a:schemeClr val="tx2"/>
              </a:buClr>
              <a:buFont typeface="Arial" pitchFamily="34" charset="0"/>
              <a:buNone/>
              <a:defRPr sz="1700" kern="1200">
                <a:solidFill>
                  <a:schemeClr val="tx1">
                    <a:tint val="75000"/>
                  </a:schemeClr>
                </a:solidFill>
                <a:latin typeface="+mn-lt"/>
                <a:ea typeface="+mn-ea"/>
                <a:cs typeface="+mn-cs"/>
              </a:defRPr>
            </a:lvl8pPr>
            <a:lvl9pPr marL="3657600" indent="0" algn="ctr" defTabSz="914400" rtl="0" eaLnBrk="1" latinLnBrk="0" hangingPunct="1">
              <a:lnSpc>
                <a:spcPct val="100000"/>
              </a:lnSpc>
              <a:spcBef>
                <a:spcPct val="20000"/>
              </a:spcBef>
              <a:spcAft>
                <a:spcPts val="600"/>
              </a:spcAft>
              <a:buClr>
                <a:schemeClr val="tx2"/>
              </a:buClr>
              <a:buFont typeface="Arial" pitchFamily="34" charset="0"/>
              <a:buNone/>
              <a:defRPr sz="1700" kern="1200">
                <a:solidFill>
                  <a:schemeClr val="tx1">
                    <a:tint val="75000"/>
                  </a:schemeClr>
                </a:solidFill>
                <a:latin typeface="+mn-lt"/>
                <a:ea typeface="+mn-ea"/>
                <a:cs typeface="+mn-cs"/>
              </a:defRPr>
            </a:lvl9pPr>
          </a:lstStyle>
          <a:p>
            <a:r>
              <a:rPr lang="hr-HR" sz="3200" b="1" dirty="0" smtClean="0">
                <a:solidFill>
                  <a:srgbClr val="00B0F0"/>
                </a:solidFill>
              </a:rPr>
              <a:t>Željko Ivanović</a:t>
            </a:r>
            <a:r>
              <a:rPr lang="en-US" sz="3200" b="1" dirty="0" smtClean="0">
                <a:solidFill>
                  <a:srgbClr val="00B0F0"/>
                </a:solidFill>
              </a:rPr>
              <a:t>    </a:t>
            </a:r>
            <a:endParaRPr lang="sr-Latn-CS" sz="3200" b="1" dirty="0">
              <a:solidFill>
                <a:srgbClr val="00B0F0"/>
              </a:solidFill>
            </a:endParaRPr>
          </a:p>
        </p:txBody>
      </p:sp>
    </p:spTree>
    <p:extLst>
      <p:ext uri="{BB962C8B-B14F-4D97-AF65-F5344CB8AC3E}">
        <p14:creationId xmlns:p14="http://schemas.microsoft.com/office/powerpoint/2010/main" val="34485638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sz="3600" dirty="0">
                <a:effectLst/>
              </a:rPr>
              <a:t>INTERPRETACIJA POLARIZACIONOG SPEKTRA IZ REALNOG POGONA</a:t>
            </a:r>
            <a:endParaRPr lang="sr-Latn-CS" sz="3600" dirty="0"/>
          </a:p>
        </p:txBody>
      </p:sp>
      <p:pic>
        <p:nvPicPr>
          <p:cNvPr id="3074"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827584" y="404664"/>
            <a:ext cx="4126046" cy="308571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412776"/>
            <a:ext cx="4017922"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475656" y="3698448"/>
            <a:ext cx="2788327" cy="369332"/>
          </a:xfrm>
          <a:prstGeom prst="rect">
            <a:avLst/>
          </a:prstGeom>
        </p:spPr>
        <p:txBody>
          <a:bodyPr wrap="none">
            <a:spAutoFit/>
          </a:bodyPr>
          <a:lstStyle/>
          <a:p>
            <a:r>
              <a:rPr lang="de-DE" dirty="0"/>
              <a:t>ETR 220/110 kV, 150 MVA</a:t>
            </a:r>
            <a:endParaRPr lang="sr-Latn-CS" dirty="0"/>
          </a:p>
        </p:txBody>
      </p:sp>
      <p:sp>
        <p:nvSpPr>
          <p:cNvPr id="5" name="Rectangle 4"/>
          <p:cNvSpPr/>
          <p:nvPr/>
        </p:nvSpPr>
        <p:spPr>
          <a:xfrm>
            <a:off x="5292080" y="980728"/>
            <a:ext cx="2544671" cy="369332"/>
          </a:xfrm>
          <a:prstGeom prst="rect">
            <a:avLst/>
          </a:prstGeom>
        </p:spPr>
        <p:txBody>
          <a:bodyPr wrap="none">
            <a:spAutoFit/>
          </a:bodyPr>
          <a:lstStyle/>
          <a:p>
            <a:r>
              <a:rPr lang="de-DE" dirty="0"/>
              <a:t>ETR 110/35 kV, 63 MVA</a:t>
            </a:r>
            <a:endParaRPr lang="sr-Latn-CS" dirty="0"/>
          </a:p>
        </p:txBody>
      </p:sp>
    </p:spTree>
    <p:extLst>
      <p:ext uri="{BB962C8B-B14F-4D97-AF65-F5344CB8AC3E}">
        <p14:creationId xmlns:p14="http://schemas.microsoft.com/office/powerpoint/2010/main" val="30381700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a:effectLst/>
              </a:rPr>
              <a:t>Polarizacioni spektar autotransformatora</a:t>
            </a:r>
            <a:endParaRPr lang="sr-Latn-CS" dirty="0"/>
          </a:p>
        </p:txBody>
      </p:sp>
      <p:pic>
        <p:nvPicPr>
          <p:cNvPr id="4098"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547664" y="476672"/>
            <a:ext cx="5184576" cy="381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464084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5301208"/>
            <a:ext cx="6512511" cy="1143000"/>
          </a:xfrm>
        </p:spPr>
        <p:txBody>
          <a:bodyPr/>
          <a:lstStyle/>
          <a:p>
            <a:r>
              <a:rPr lang="sr-Latn-CS" sz="4000" dirty="0">
                <a:effectLst/>
              </a:rPr>
              <a:t>ETR 110/35 kV 31.5 MVA</a:t>
            </a:r>
            <a:endParaRPr lang="sr-Latn-CS" sz="4000" dirty="0"/>
          </a:p>
        </p:txBody>
      </p:sp>
      <p:pic>
        <p:nvPicPr>
          <p:cNvPr id="5122"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377687" y="286174"/>
            <a:ext cx="6615157" cy="4871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40912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115616" y="4581128"/>
            <a:ext cx="3346704" cy="639762"/>
          </a:xfrm>
        </p:spPr>
        <p:txBody>
          <a:bodyPr/>
          <a:lstStyle/>
          <a:p>
            <a:r>
              <a:rPr lang="hr-HR" dirty="0"/>
              <a:t>Polarizacioni spektar </a:t>
            </a:r>
            <a:endParaRPr lang="sr-Latn-CS" dirty="0"/>
          </a:p>
        </p:txBody>
      </p:sp>
      <p:sp>
        <p:nvSpPr>
          <p:cNvPr id="4" name="Text Placeholder 3"/>
          <p:cNvSpPr>
            <a:spLocks noGrp="1"/>
          </p:cNvSpPr>
          <p:nvPr>
            <p:ph type="body" sz="quarter" idx="3"/>
          </p:nvPr>
        </p:nvSpPr>
        <p:spPr>
          <a:xfrm>
            <a:off x="5148064" y="3861048"/>
            <a:ext cx="3346704" cy="639762"/>
          </a:xfrm>
        </p:spPr>
        <p:txBody>
          <a:bodyPr/>
          <a:lstStyle/>
          <a:p>
            <a:r>
              <a:rPr lang="hr-HR" sz="2000" dirty="0" smtClean="0"/>
              <a:t>Individualne </a:t>
            </a:r>
            <a:r>
              <a:rPr lang="hr-HR" sz="2000" dirty="0"/>
              <a:t>karakteristike </a:t>
            </a:r>
            <a:endParaRPr lang="sr-Latn-CS" sz="2000" dirty="0"/>
          </a:p>
        </p:txBody>
      </p:sp>
      <p:sp>
        <p:nvSpPr>
          <p:cNvPr id="6" name="Title 5"/>
          <p:cNvSpPr>
            <a:spLocks noGrp="1"/>
          </p:cNvSpPr>
          <p:nvPr>
            <p:ph type="title"/>
          </p:nvPr>
        </p:nvSpPr>
        <p:spPr>
          <a:xfrm>
            <a:off x="3563888" y="5013176"/>
            <a:ext cx="4957936" cy="1143000"/>
          </a:xfrm>
        </p:spPr>
        <p:txBody>
          <a:bodyPr/>
          <a:lstStyle/>
          <a:p>
            <a:r>
              <a:rPr lang="hr-HR" dirty="0" smtClean="0">
                <a:effectLst/>
              </a:rPr>
              <a:t>Rezervni transformatori</a:t>
            </a:r>
            <a:endParaRPr lang="sr-Latn-CS" dirty="0"/>
          </a:p>
        </p:txBody>
      </p:sp>
      <p:pic>
        <p:nvPicPr>
          <p:cNvPr id="614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35822" y="1268760"/>
            <a:ext cx="4278396" cy="3240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139952" y="404664"/>
            <a:ext cx="4507062" cy="3383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360061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4869160"/>
            <a:ext cx="6512511" cy="1143000"/>
          </a:xfrm>
        </p:spPr>
        <p:txBody>
          <a:bodyPr/>
          <a:lstStyle/>
          <a:p>
            <a:r>
              <a:rPr lang="sr-Latn-CS" dirty="0" smtClean="0"/>
              <a:t>Sušenje izolacionog sistema</a:t>
            </a:r>
            <a:endParaRPr lang="sr-Latn-CS" dirty="0"/>
          </a:p>
        </p:txBody>
      </p:sp>
      <p:pic>
        <p:nvPicPr>
          <p:cNvPr id="7170"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043609" y="513752"/>
            <a:ext cx="5904656" cy="4432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8140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55576" y="1556792"/>
            <a:ext cx="7776863" cy="4752527"/>
          </a:xfrm>
        </p:spPr>
        <p:txBody>
          <a:bodyPr>
            <a:normAutofit fontScale="70000" lnSpcReduction="20000"/>
          </a:bodyPr>
          <a:lstStyle/>
          <a:p>
            <a:r>
              <a:rPr lang="sr-Latn-CS" sz="2300" dirty="0"/>
              <a:t>U nekoj od nekoliko prvih sekvenci mjerenja napon od rezidualnih naelekrtrisanja u IS ispitivanog ETRa velike snage, dobrog stanja IS i velikog kapaciteta u mjerenoj relaciji - usljed kratkog vremena depolarizacije - je veći od povratnog napona mjerene sekvence pa ga mjerni instrument pogrešno registruje kao maksimum.</a:t>
            </a:r>
          </a:p>
          <a:p>
            <a:r>
              <a:rPr lang="sr-Latn-CS" sz="2300" b="1" dirty="0"/>
              <a:t>	</a:t>
            </a:r>
            <a:r>
              <a:rPr lang="sr-Latn-CS" sz="2300" dirty="0"/>
              <a:t>Zbog ekstremno narušene koncentracione ravnoteže u izolacionom sistemu neposredno nakon sušenja – potpuno suvo obrađeno ulje sa jedne i vlažna čvrsta celulozna izolacija sa druge strane – u tankom sloju ulja na kontaktnim površinama sa čvrstom izolacijom se odvijaju intezivni procesi međuslojne polarizacije koji ne reflektuju realno stanje izolacionog sistema. RVM metoda se ne može primjeniti za efikasnu procjenu procesa sušenja u toku i  neposredno nakon njegovog završetka.</a:t>
            </a:r>
          </a:p>
          <a:p>
            <a:r>
              <a:rPr lang="sr-Latn-CS" sz="2300" b="1" dirty="0"/>
              <a:t>	</a:t>
            </a:r>
            <a:r>
              <a:rPr lang="sr-Latn-CS" sz="2300" dirty="0"/>
              <a:t>Za vjerodostojnu interpretaciju na nestandarnoj krivoj PS se podrobno analiziraju  sva mjesta narušene monotonosti (lokalni maksimumi, pregibi...) koristeći sve osnovne i izvedene mjerene veličine. Potom se odbacuju neregularni  maksimumi koji su posljedica, uglavnom, spoljašnjih uticajnih faktora. Ako i nakon toga kriva PS ostaje i dalje nestandardna - regularni maksimumi koji reflektuju relne procese čiji se intezitet nikako ne smije prenebreći – onda ona, kao takva, u potpunosti reprezentuje faktičko stanje u IS.</a:t>
            </a:r>
          </a:p>
          <a:p>
            <a:r>
              <a:rPr lang="sr-Latn-CS" sz="2300" dirty="0"/>
              <a:t> Za vjerodostojnu interpretaciju nestandardne krive PS pored metoda RVM analize neophodno je korišćenje rezultata kompleksnog dijagnostičkog programa ispitivanja ETR-a i detaljna analiza njegove eksplotacione i istorije održavanja</a:t>
            </a:r>
            <a:r>
              <a:rPr lang="sr-Latn-CS" sz="2300" dirty="0" smtClean="0"/>
              <a:t>.</a:t>
            </a:r>
            <a:r>
              <a:rPr lang="sr-Latn-CS" dirty="0" smtClean="0"/>
              <a:t> </a:t>
            </a:r>
            <a:endParaRPr lang="sr-Latn-CS" dirty="0"/>
          </a:p>
          <a:p>
            <a:endParaRPr lang="sr-Latn-CS" dirty="0"/>
          </a:p>
        </p:txBody>
      </p:sp>
      <p:sp>
        <p:nvSpPr>
          <p:cNvPr id="3" name="Title 2"/>
          <p:cNvSpPr>
            <a:spLocks noGrp="1"/>
          </p:cNvSpPr>
          <p:nvPr>
            <p:ph type="ctrTitle"/>
          </p:nvPr>
        </p:nvSpPr>
        <p:spPr>
          <a:xfrm>
            <a:off x="683568" y="404664"/>
            <a:ext cx="7175351" cy="872774"/>
          </a:xfrm>
        </p:spPr>
        <p:txBody>
          <a:bodyPr/>
          <a:lstStyle/>
          <a:p>
            <a:pPr lvl="0"/>
            <a:r>
              <a:rPr lang="sr-Latn-CS" dirty="0">
                <a:effectLst/>
              </a:rPr>
              <a:t>ZAKLJUČAK</a:t>
            </a:r>
            <a:br>
              <a:rPr lang="sr-Latn-CS" dirty="0">
                <a:effectLst/>
              </a:rPr>
            </a:br>
            <a:endParaRPr lang="sr-Latn-CS" dirty="0"/>
          </a:p>
        </p:txBody>
      </p:sp>
    </p:spTree>
    <p:extLst>
      <p:ext uri="{BB962C8B-B14F-4D97-AF65-F5344CB8AC3E}">
        <p14:creationId xmlns:p14="http://schemas.microsoft.com/office/powerpoint/2010/main" val="254564829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4208" y="5157192"/>
            <a:ext cx="2221632" cy="1143000"/>
          </a:xfrm>
        </p:spPr>
        <p:txBody>
          <a:bodyPr/>
          <a:lstStyle/>
          <a:p>
            <a:r>
              <a:rPr lang="sr-Latn-CS" sz="3600" dirty="0" smtClean="0"/>
              <a:t>UVOD</a:t>
            </a:r>
            <a:endParaRPr lang="sr-Latn-CS" sz="3600" dirty="0"/>
          </a:p>
        </p:txBody>
      </p:sp>
      <p:sp>
        <p:nvSpPr>
          <p:cNvPr id="3" name="Content Placeholder 2"/>
          <p:cNvSpPr>
            <a:spLocks noGrp="1"/>
          </p:cNvSpPr>
          <p:nvPr>
            <p:ph sz="quarter" idx="13"/>
          </p:nvPr>
        </p:nvSpPr>
        <p:spPr>
          <a:xfrm>
            <a:off x="1143000" y="731520"/>
            <a:ext cx="7533456" cy="4353664"/>
          </a:xfrm>
        </p:spPr>
        <p:txBody>
          <a:bodyPr>
            <a:normAutofit fontScale="40000" lnSpcReduction="20000"/>
          </a:bodyPr>
          <a:lstStyle/>
          <a:p>
            <a:r>
              <a:rPr lang="sr-Latn-CS" sz="4000" dirty="0"/>
              <a:t>K</a:t>
            </a:r>
            <a:r>
              <a:rPr lang="sr-Latn-CS" sz="4000" dirty="0" smtClean="0"/>
              <a:t>ontroverze vezane </a:t>
            </a:r>
            <a:r>
              <a:rPr lang="sr-Latn-CS" sz="4000" dirty="0"/>
              <a:t>za pouzdanosti i interpretaciju rezultata mjrenja. </a:t>
            </a:r>
            <a:endParaRPr lang="sr-Latn-CS" sz="4000" dirty="0" smtClean="0"/>
          </a:p>
          <a:p>
            <a:r>
              <a:rPr lang="sr-Latn-CS" sz="4000" dirty="0" smtClean="0"/>
              <a:t>Eksperimentalno </a:t>
            </a:r>
            <a:r>
              <a:rPr lang="sr-Latn-CS" sz="4000" dirty="0"/>
              <a:t>je dokazano da je metoda senzitivna na povećanje sadržaja vlage sa jedne i na intezitet starenja čvrste izolacije sa druge strane. </a:t>
            </a:r>
            <a:endParaRPr lang="sr-Latn-CS" sz="4000" dirty="0" smtClean="0"/>
          </a:p>
          <a:p>
            <a:r>
              <a:rPr lang="sr-Latn-CS" sz="4000" dirty="0"/>
              <a:t>I</a:t>
            </a:r>
            <a:r>
              <a:rPr lang="sr-Latn-CS" sz="4000" dirty="0" smtClean="0"/>
              <a:t>suviše </a:t>
            </a:r>
            <a:r>
              <a:rPr lang="sr-Latn-CS" sz="4000" dirty="0"/>
              <a:t>pojednostavljena interpretacija, bazirana isključivo na „dominantnoj vremenskoj konstanti“, osim u slučajevima standardnih krivih (monotono kontinualne sa jednim globalnim maksimumom) polarizacionog spektra (PS), pokazala se ne samo neadekvatno utemeljenom već i neefikasnom. </a:t>
            </a:r>
          </a:p>
          <a:p>
            <a:r>
              <a:rPr lang="sr-Latn-CS" sz="4000" dirty="0" smtClean="0"/>
              <a:t>Pouzdana </a:t>
            </a:r>
            <a:r>
              <a:rPr lang="sr-Latn-CS" sz="4000" dirty="0"/>
              <a:t>interpretacija podrazumijeva u prvom redu  analizu svih (naglašavamo svih) rezultata svake sekvence kompletnog mjerenja. </a:t>
            </a:r>
            <a:endParaRPr lang="sr-Latn-CS" sz="4000" dirty="0" smtClean="0"/>
          </a:p>
          <a:p>
            <a:r>
              <a:rPr lang="sr-Latn-CS" sz="4000" dirty="0" smtClean="0"/>
              <a:t>Takođe </a:t>
            </a:r>
            <a:r>
              <a:rPr lang="sr-Latn-CS" sz="4000" dirty="0"/>
              <a:t>je neophodno i detaljno poznavanje: ponašanja, geometrije i karatkteristika izolacionog sistema ETR, kompleksnog mehanizma starenja, uzroka pojave vlage, načina distribucije vlage i tempertaure po zapremini izolacionog sistema (IS), prepoznavanje ravnotežnog stanja uljno-papirne izolacije, korišćenje rezultata konvencionalnih metoda ispitivanja i analize ulja (DGA, FHA) i eksploatacione istorije. I na samom kraju, ali nikako ne i najmanje važno, za pouzdanu interpretaciju je neophodno ispravno uključivanje u analizu čitavog niza uticajnih faktora. </a:t>
            </a:r>
          </a:p>
          <a:p>
            <a:endParaRPr lang="sr-Latn-CS" dirty="0"/>
          </a:p>
        </p:txBody>
      </p:sp>
    </p:spTree>
    <p:extLst>
      <p:ext uri="{BB962C8B-B14F-4D97-AF65-F5344CB8AC3E}">
        <p14:creationId xmlns:p14="http://schemas.microsoft.com/office/powerpoint/2010/main" val="1340953143"/>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a:effectLst/>
              </a:rPr>
              <a:t>MJERENE VELIČINE</a:t>
            </a:r>
            <a:endParaRPr lang="sr-Latn-C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143000" y="822806"/>
            <a:ext cx="6400800" cy="3293101"/>
          </a:xfrm>
        </p:spPr>
      </p:pic>
    </p:spTree>
    <p:extLst>
      <p:ext uri="{BB962C8B-B14F-4D97-AF65-F5344CB8AC3E}">
        <p14:creationId xmlns:p14="http://schemas.microsoft.com/office/powerpoint/2010/main" val="21907310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660" r="660"/>
          <a:stretch>
            <a:fillRect/>
          </a:stretch>
        </p:blipFill>
        <p:spPr/>
      </p:pic>
      <p:sp>
        <p:nvSpPr>
          <p:cNvPr id="3" name="Text Placeholder 2"/>
          <p:cNvSpPr>
            <a:spLocks noGrp="1"/>
          </p:cNvSpPr>
          <p:nvPr>
            <p:ph type="body" sz="half" idx="2"/>
          </p:nvPr>
        </p:nvSpPr>
        <p:spPr>
          <a:xfrm>
            <a:off x="877887" y="1010486"/>
            <a:ext cx="3694114" cy="4362730"/>
          </a:xfrm>
        </p:spPr>
        <p:txBody>
          <a:bodyPr>
            <a:normAutofit fontScale="92500" lnSpcReduction="20000"/>
          </a:bodyPr>
          <a:lstStyle/>
          <a:p>
            <a:r>
              <a:rPr lang="sr-Latn-CS" b="1" dirty="0"/>
              <a:t>Polarizacioni spektar (PS)</a:t>
            </a:r>
            <a:r>
              <a:rPr lang="sr-Latn-CS" dirty="0"/>
              <a:t> u stvari predstavlja kompilaciju maksimalnih vrijednosti povratnog napona Urmax za svaku sekvencu mjerenja u funkciji svih vremena polarizacije </a:t>
            </a:r>
            <a:r>
              <a:rPr lang="sr-Latn-CS" b="1" dirty="0"/>
              <a:t>tc</a:t>
            </a:r>
            <a:r>
              <a:rPr lang="sr-Latn-CS" dirty="0"/>
              <a:t>.</a:t>
            </a:r>
          </a:p>
          <a:p>
            <a:r>
              <a:rPr lang="sr-Latn-CS" b="1" dirty="0"/>
              <a:t>Izvedene</a:t>
            </a:r>
            <a:r>
              <a:rPr lang="sr-Latn-CS" dirty="0"/>
              <a:t> mjerene </a:t>
            </a:r>
            <a:r>
              <a:rPr lang="pt-BR" dirty="0"/>
              <a:t>veličine: </a:t>
            </a:r>
            <a:r>
              <a:rPr lang="sr-Latn-CS" dirty="0"/>
              <a:t>spektri </a:t>
            </a:r>
            <a:r>
              <a:rPr lang="sr-Latn-CS" b="1" dirty="0"/>
              <a:t>Sr=f(tc)</a:t>
            </a:r>
            <a:r>
              <a:rPr lang="sr-Latn-CS" dirty="0"/>
              <a:t> i </a:t>
            </a:r>
            <a:r>
              <a:rPr lang="sr-Latn-CS" b="1" dirty="0"/>
              <a:t>tpeak=f(tc) </a:t>
            </a:r>
            <a:r>
              <a:rPr lang="sr-Latn-CS" dirty="0"/>
              <a:t>koje se dobijaju identičnom kompilacijom. Njihova dijagnostička vrijednost sastoji se u lakšem otkrivanju malih (maskiranih) maksimuma čije prisustvo u krivoj PS ili nije lako uočiti ili ako su i uočeni teško je – isključivo na osnovu PS – odlučiti da li su realni ili su posljedica </a:t>
            </a:r>
            <a:r>
              <a:rPr lang="sr-Latn-CS" dirty="0" smtClean="0"/>
              <a:t>smetnji</a:t>
            </a:r>
            <a:endParaRPr lang="en-US" dirty="0" smtClean="0"/>
          </a:p>
          <a:p>
            <a:r>
              <a:rPr lang="pt-BR" dirty="0">
                <a:solidFill>
                  <a:srgbClr val="0070C0"/>
                </a:solidFill>
              </a:rPr>
              <a:t>RVM m</a:t>
            </a:r>
            <a:r>
              <a:rPr lang="sr-Latn-CS" dirty="0">
                <a:solidFill>
                  <a:srgbClr val="0070C0"/>
                </a:solidFill>
              </a:rPr>
              <a:t>etoda, takodje, omogćava procjenu vrijednosti </a:t>
            </a:r>
            <a:r>
              <a:rPr lang="sr-Latn-CS" b="1" dirty="0">
                <a:solidFill>
                  <a:srgbClr val="FF0000"/>
                </a:solidFill>
              </a:rPr>
              <a:t>Tk</a:t>
            </a:r>
            <a:r>
              <a:rPr lang="sr-Latn-CS" dirty="0">
                <a:solidFill>
                  <a:srgbClr val="FF0000"/>
                </a:solidFill>
              </a:rPr>
              <a:t> </a:t>
            </a:r>
            <a:r>
              <a:rPr lang="sr-Latn-CS" b="1" dirty="0">
                <a:solidFill>
                  <a:srgbClr val="FF0000"/>
                </a:solidFill>
              </a:rPr>
              <a:t>kritične temperature</a:t>
            </a:r>
            <a:r>
              <a:rPr lang="sr-Latn-CS" dirty="0">
                <a:solidFill>
                  <a:srgbClr val="FF0000"/>
                </a:solidFill>
              </a:rPr>
              <a:t> IS</a:t>
            </a:r>
            <a:r>
              <a:rPr lang="sr-Latn-CS" dirty="0">
                <a:solidFill>
                  <a:srgbClr val="0070C0"/>
                </a:solidFill>
              </a:rPr>
              <a:t> – osnovnog parameta za definisanje bezbjednog režima rada ovlaženog ETRa. </a:t>
            </a:r>
          </a:p>
          <a:p>
            <a:endParaRPr lang="sr-Latn-CS" dirty="0"/>
          </a:p>
        </p:txBody>
      </p:sp>
      <p:sp>
        <p:nvSpPr>
          <p:cNvPr id="4" name="Title 3"/>
          <p:cNvSpPr>
            <a:spLocks noGrp="1"/>
          </p:cNvSpPr>
          <p:nvPr>
            <p:ph type="title"/>
          </p:nvPr>
        </p:nvSpPr>
        <p:spPr>
          <a:xfrm>
            <a:off x="2123728" y="5229200"/>
            <a:ext cx="6383538" cy="864095"/>
          </a:xfrm>
        </p:spPr>
        <p:txBody>
          <a:bodyPr/>
          <a:lstStyle/>
          <a:p>
            <a:r>
              <a:rPr lang="pt-BR" dirty="0">
                <a:effectLst/>
              </a:rPr>
              <a:t>Guuinic dijagram </a:t>
            </a:r>
            <a:endParaRPr lang="sr-Latn-CS" dirty="0"/>
          </a:p>
        </p:txBody>
      </p:sp>
    </p:spTree>
    <p:extLst>
      <p:ext uri="{BB962C8B-B14F-4D97-AF65-F5344CB8AC3E}">
        <p14:creationId xmlns:p14="http://schemas.microsoft.com/office/powerpoint/2010/main" val="6490528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836712"/>
            <a:ext cx="7488832" cy="5293757"/>
          </a:xfrm>
          <a:prstGeom prst="rect">
            <a:avLst/>
          </a:prstGeom>
          <a:noFill/>
        </p:spPr>
        <p:txBody>
          <a:bodyPr wrap="square" rtlCol="0">
            <a:spAutoFit/>
          </a:bodyPr>
          <a:lstStyle/>
          <a:p>
            <a:r>
              <a:rPr lang="pt-BR" sz="1600" b="1" dirty="0"/>
              <a:t>Temperatura</a:t>
            </a:r>
            <a:r>
              <a:rPr lang="pt-BR" sz="1600" dirty="0"/>
              <a:t>  ima dominantan uticaj na </a:t>
            </a:r>
            <a:r>
              <a:rPr lang="sr-Latn-CS" sz="1600" dirty="0"/>
              <a:t>rezultate mjerenja. </a:t>
            </a:r>
            <a:r>
              <a:rPr lang="pt-BR" sz="1600" dirty="0"/>
              <a:t>Sa porastom temperature IS kriva PS se pomjera ka zoni malih vremena polarizacije tc. Pogrešno određena prosječna temperatura IS  može u potpunosti obezvrijediti interpretaciju PS. Za prosječnu temperaturu IS uzima se proračunska vrijednost iz mjerenja omskog otpora namotaja srednje faze uz adekvatnu analizu slike termičkog polja trafo suda dobijene termokamerom visoke rezolucije. </a:t>
            </a:r>
            <a:r>
              <a:rPr lang="en-US" sz="1600" dirty="0"/>
              <a:t>Ovakav način, u određenoj mjeri, “pegla” efekte realne neuniformnosti raspodjele temperature i vlage po visini IS ETR isključenog iz pogona. Uticaj promjene temperature IS tokom mjerenja se kompenzuje linearnom funkcijom (</a:t>
            </a:r>
            <a:r>
              <a:rPr lang="en-US" sz="1600" b="1" dirty="0"/>
              <a:t>t</a:t>
            </a:r>
            <a:r>
              <a:rPr lang="en-US" sz="1600" dirty="0"/>
              <a:t> na početku i kraju mjerenja).</a:t>
            </a:r>
            <a:endParaRPr lang="sr-Latn-CS" sz="1600" dirty="0"/>
          </a:p>
          <a:p>
            <a:r>
              <a:rPr lang="en-US" sz="1600" b="1" dirty="0"/>
              <a:t>Kiša i relativno visoka vlažnost vazduha</a:t>
            </a:r>
            <a:r>
              <a:rPr lang="en-US" sz="1600" dirty="0"/>
              <a:t> značajno utiču na rezultate mjerenja. Suština RVM metode se temelji na porastu povratnog napona i mada su vrijednosti Ur znatne (desetine i stotine volti) struje koje ga formiraju su izuzetno male. Stoga svaki elemenat konstrukcije sa malim izolacionom otporom (velikom konduktivnom strujom) mjerenje čini nekorektnim. Kiša izaziva smanjenje površinskog otpora provodnih izolatora ili što je još gore, fluktuaciju njegove vrijednosti sa promjenom inteziteta padavina. Takođe, kombinacija vlage i zaprljanosti može izazvati tako drastično smanjenje površinske otpornosti provodnih izolatora koje u potpunosti deformiše rezultate mjerenja.</a:t>
            </a:r>
            <a:endParaRPr lang="sr-Latn-CS" sz="1600" dirty="0"/>
          </a:p>
          <a:p>
            <a:endParaRPr lang="sr-Latn-CS" dirty="0"/>
          </a:p>
        </p:txBody>
      </p:sp>
    </p:spTree>
    <p:extLst>
      <p:ext uri="{BB962C8B-B14F-4D97-AF65-F5344CB8AC3E}">
        <p14:creationId xmlns:p14="http://schemas.microsoft.com/office/powerpoint/2010/main" val="1820918723"/>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20688"/>
            <a:ext cx="7416824" cy="5078313"/>
          </a:xfrm>
          <a:prstGeom prst="rect">
            <a:avLst/>
          </a:prstGeom>
          <a:noFill/>
        </p:spPr>
        <p:txBody>
          <a:bodyPr wrap="square" rtlCol="0">
            <a:spAutoFit/>
          </a:bodyPr>
          <a:lstStyle/>
          <a:p>
            <a:r>
              <a:rPr lang="en-US" b="1" dirty="0"/>
              <a:t>Vjetar</a:t>
            </a:r>
            <a:r>
              <a:rPr lang="en-US" dirty="0"/>
              <a:t> čak i umjereno jak promjenjivog inteziteta prouzrikuje pojavu statičkog naelektrisanja čiji je uticaj na rezultate mjerenja, posebno jasno uočljiv u oblasti malih vremena polarizacije tc. Posebno je na vjetar osjetljiva kriva tpeak=f(tc) koja ima testerastu formu. Vjetar, generalno, ne kompromituje u potpunosti mjerenje, ali ga čini manje pouzdanim i težim za interpretaciju. </a:t>
            </a:r>
            <a:endParaRPr lang="sr-Latn-CS" dirty="0"/>
          </a:p>
          <a:p>
            <a:r>
              <a:rPr lang="en-US" b="1" dirty="0"/>
              <a:t>Nehomogenosti,</a:t>
            </a:r>
            <a:r>
              <a:rPr lang="en-US" dirty="0"/>
              <a:t> po zapremini IS, koje  se manifestuju neravnomjernom distribucijom vlage, produkata procesa starenja i temperaturnog polja.</a:t>
            </a:r>
            <a:endParaRPr lang="sr-Latn-CS" dirty="0"/>
          </a:p>
          <a:p>
            <a:r>
              <a:rPr lang="en-US" b="1" dirty="0"/>
              <a:t>Elektromagnetne smetnje,</a:t>
            </a:r>
            <a:r>
              <a:rPr lang="en-US" dirty="0"/>
              <a:t> osim singularnih EM polja,ne predstavljaju značajne uticajne faktore.  Prije početka mjerenja obavezno se provjerava nivo i karakter smetnji  preduzimaju se adekvatne mjere za njihovo smanjivanje ili eventualno otklanjanje.</a:t>
            </a:r>
            <a:endParaRPr lang="sr-Latn-CS" dirty="0"/>
          </a:p>
          <a:p>
            <a:r>
              <a:rPr lang="en-US" b="1" dirty="0"/>
              <a:t>Rezidualna naelektrisanja</a:t>
            </a:r>
            <a:r>
              <a:rPr lang="en-US" dirty="0"/>
              <a:t> u IS su posljedica nezavšenih relaksacionih procesa.</a:t>
            </a:r>
            <a:endParaRPr lang="sr-Latn-CS" dirty="0"/>
          </a:p>
          <a:p>
            <a:r>
              <a:rPr lang="en-US" b="1" dirty="0"/>
              <a:t>Loše uzemljenje</a:t>
            </a:r>
            <a:r>
              <a:rPr lang="en-US" dirty="0"/>
              <a:t> utiče na intezitet depolarizacionih procesa kao i sve vrste nehomogenosti IS.</a:t>
            </a:r>
            <a:endParaRPr lang="sr-Latn-CS" dirty="0"/>
          </a:p>
          <a:p>
            <a:endParaRPr lang="sr-Latn-CS" dirty="0"/>
          </a:p>
        </p:txBody>
      </p:sp>
    </p:spTree>
    <p:extLst>
      <p:ext uri="{BB962C8B-B14F-4D97-AF65-F5344CB8AC3E}">
        <p14:creationId xmlns:p14="http://schemas.microsoft.com/office/powerpoint/2010/main" val="121754430"/>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76672"/>
            <a:ext cx="8136904" cy="5909310"/>
          </a:xfrm>
          <a:prstGeom prst="rect">
            <a:avLst/>
          </a:prstGeom>
          <a:noFill/>
        </p:spPr>
        <p:txBody>
          <a:bodyPr wrap="square" rtlCol="0">
            <a:spAutoFit/>
          </a:bodyPr>
          <a:lstStyle/>
          <a:p>
            <a:r>
              <a:rPr lang="sr-Latn-CS" dirty="0"/>
              <a:t>Specifični zapreminski otpor je veličina koja jednoznačno karakteriše intezitet konduktivnosti. Sa polarizacijom, međutim, stvari stoje nešto drugačije. Polarizacija je neuporedivo složeniji proces koji, u osnovi, predstavlja rezultat niza elementarnih procesa različitih inteziteta i vremena relaksacije pa ona, najprikladnije, može biti okarakterisana PS koji je funkcija gustine raspodjele inteziteta relaksacije u zavisnosti od vremena polarizacije tc. Ranije pomenuta tijesna veza polarizacije i mikrostrukture izolacije nedvosmisleno upućuje na zaključak da PS, i to u potpunosti, karakteriše stanje IS. Za procjenu relativnog sadržaja vlage i stepena degradacije čvrste izolacije odlučujuću ulogu igraju spore forme polarizacije: međuslojna i zapreminska. </a:t>
            </a:r>
          </a:p>
          <a:p>
            <a:r>
              <a:rPr lang="sr-Latn-CS" dirty="0"/>
              <a:t>Ukoliko podvrgnemo mjerenju čvrstu i neimpregnisanu izolaciju na bazi celuloze, registrovaćemo intezivnu međuslojnu i zapreminsku polarizaciju. Međutim ukoliko podvrgnemo mjerenju izdvojeno ulje-  međuslojna i zapreminska polarizacija će izostati. Iz ovoga proizilazi prost, ali veoma značajan , zaključak za interpretaciju rezultata RVM mjerenja: kada mjerimo kompozitnu uljno-papirnu izolaciju dielektrični odziv (PS) je posljedica procesa međuslojne polarizacije u tankom uljnom sloju formiranom na kontaktnim površinama ulja i papira sa jedne i zapreminske polarizacije u impregnisanoj papirnoj izolaciji sa druge strane.</a:t>
            </a:r>
          </a:p>
          <a:p>
            <a:endParaRPr lang="sr-Latn-CS" dirty="0"/>
          </a:p>
        </p:txBody>
      </p:sp>
    </p:spTree>
    <p:extLst>
      <p:ext uri="{BB962C8B-B14F-4D97-AF65-F5344CB8AC3E}">
        <p14:creationId xmlns:p14="http://schemas.microsoft.com/office/powerpoint/2010/main" val="361041707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a:effectLst/>
              </a:rPr>
              <a:t>Proces degradacije izolacije</a:t>
            </a:r>
            <a:endParaRPr lang="sr-Latn-C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157431" y="731838"/>
            <a:ext cx="6371937" cy="3475037"/>
          </a:xfrm>
        </p:spPr>
      </p:pic>
    </p:spTree>
    <p:extLst>
      <p:ext uri="{BB962C8B-B14F-4D97-AF65-F5344CB8AC3E}">
        <p14:creationId xmlns:p14="http://schemas.microsoft.com/office/powerpoint/2010/main" val="238127476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5846"/>
            <a:ext cx="8280920" cy="6370975"/>
          </a:xfrm>
          <a:prstGeom prst="rect">
            <a:avLst/>
          </a:prstGeom>
        </p:spPr>
        <p:txBody>
          <a:bodyPr wrap="square">
            <a:spAutoFit/>
          </a:bodyPr>
          <a:lstStyle/>
          <a:p>
            <a:r>
              <a:rPr lang="nl-NL" sz="2400" dirty="0"/>
              <a:t>Eksperimentalno je dokazano sljedeće:</a:t>
            </a:r>
            <a:endParaRPr lang="sr-Latn-CS" sz="2400" dirty="0"/>
          </a:p>
          <a:p>
            <a:pPr lvl="0"/>
            <a:r>
              <a:rPr lang="nl-NL" sz="2400" dirty="0"/>
              <a:t>Proces degradacije čvrste izolacije je vidljiv u </a:t>
            </a:r>
            <a:r>
              <a:rPr lang="nl-NL" sz="2400" dirty="0" smtClean="0"/>
              <a:t>PS</a:t>
            </a:r>
            <a:r>
              <a:rPr lang="sr-Latn-CS" sz="2400" dirty="0" smtClean="0"/>
              <a:t>.</a:t>
            </a:r>
            <a:endParaRPr lang="sr-Latn-CS" sz="2400" dirty="0"/>
          </a:p>
          <a:p>
            <a:pPr lvl="0"/>
            <a:r>
              <a:rPr lang="nl-NL" sz="2400" dirty="0"/>
              <a:t>Degradacioni procesi (pri istim uslovima) su intezivniji kod nove nego kod djelimično ostarjele </a:t>
            </a:r>
            <a:r>
              <a:rPr lang="nl-NL" sz="2400" dirty="0" smtClean="0"/>
              <a:t>izolacije.</a:t>
            </a:r>
            <a:endParaRPr lang="sr-Latn-CS" sz="2400" dirty="0"/>
          </a:p>
          <a:p>
            <a:pPr lvl="0"/>
            <a:r>
              <a:rPr lang="nl-NL" sz="2400" dirty="0"/>
              <a:t>Sa povećanjem stepena vlažnosti značajno raste intezitet degradacionog procesa.</a:t>
            </a:r>
            <a:endParaRPr lang="sr-Latn-CS" sz="2400" dirty="0"/>
          </a:p>
          <a:p>
            <a:pPr lvl="0"/>
            <a:r>
              <a:rPr lang="nl-NL" sz="2400" dirty="0"/>
              <a:t>Za transformatorska ulja prosječnog kvaliteta – čije su karakteristike u okviru osnovnih eksploatacionih normi – uticaj osnovne mase slobodno cirkulišućeg ulja na oblik PS je praktično zanemarljiv.</a:t>
            </a:r>
            <a:endParaRPr lang="sr-Latn-CS" sz="2400" dirty="0"/>
          </a:p>
          <a:p>
            <a:pPr lvl="0"/>
            <a:r>
              <a:rPr lang="nl-NL" sz="2400" dirty="0"/>
              <a:t>Za transformatorska ulja dobrog i prosječnog kvaliteta, konduktivitet osnovne mase slobodno cirkulišućeg ulja u ukupnom konduktivitetu IS je zanemarljiv.</a:t>
            </a:r>
            <a:endParaRPr lang="sr-Latn-CS" sz="2400" dirty="0"/>
          </a:p>
          <a:p>
            <a:pPr lvl="0"/>
            <a:r>
              <a:rPr lang="nl-NL" sz="2400" dirty="0"/>
              <a:t>Izolacioni otpor transformatora je za ulja prosječnog i dobrog kvaliteta određen otporom mehaničke potporne konstrukcije i otporom tankog sloja na kontaktu sa čvrstom izolacijom.</a:t>
            </a:r>
            <a:endParaRPr lang="sr-Latn-CS" sz="2400" dirty="0"/>
          </a:p>
        </p:txBody>
      </p:sp>
    </p:spTree>
    <p:extLst>
      <p:ext uri="{BB962C8B-B14F-4D97-AF65-F5344CB8AC3E}">
        <p14:creationId xmlns:p14="http://schemas.microsoft.com/office/powerpoint/2010/main" val="723512293"/>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Slipstream">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258</TotalTime>
  <Words>1042</Words>
  <Application>Microsoft Office PowerPoint</Application>
  <PresentationFormat>On-screen Show (4:3)</PresentationFormat>
  <Paragraphs>46</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Slipstream</vt:lpstr>
      <vt:lpstr>CorelDRAW.Graphic.14</vt:lpstr>
      <vt:lpstr>VJERODOSTOJNOST INTERPRETACIJE RVM DIJAGNOSTIKE         </vt:lpstr>
      <vt:lpstr>UVOD</vt:lpstr>
      <vt:lpstr>MJERENE VELIČINE</vt:lpstr>
      <vt:lpstr>Guuinic dijagram </vt:lpstr>
      <vt:lpstr>PowerPoint Presentation</vt:lpstr>
      <vt:lpstr>PowerPoint Presentation</vt:lpstr>
      <vt:lpstr>PowerPoint Presentation</vt:lpstr>
      <vt:lpstr>Proces degradacije izolacije</vt:lpstr>
      <vt:lpstr>PowerPoint Presentation</vt:lpstr>
      <vt:lpstr>INTERPRETACIJA POLARIZACIONOG SPEKTRA IZ REALNOG POGONA</vt:lpstr>
      <vt:lpstr>Polarizacioni spektar autotransformatora</vt:lpstr>
      <vt:lpstr>ETR 110/35 kV 31.5 MVA</vt:lpstr>
      <vt:lpstr>Rezervni transformatori</vt:lpstr>
      <vt:lpstr>Sušenje izolacionog sistema</vt:lpstr>
      <vt:lpstr>ZAKLJUČAK </vt:lpstr>
    </vt:vector>
  </TitlesOfParts>
  <Company>CGES, Elektroprenos Podgorica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OSNOVE ANALIZE SADRŽAJA VLAGE U IZOLACIONOM SISTEMU ENERGETSKOG TRANSFORMATORA PRIMJENOM RVM METODE </dc:title>
  <dc:creator>predrag.mijajlovic</dc:creator>
  <cp:lastModifiedBy>predrag.mijajlovic</cp:lastModifiedBy>
  <cp:revision>22</cp:revision>
  <dcterms:created xsi:type="dcterms:W3CDTF">2012-10-15T09:19:57Z</dcterms:created>
  <dcterms:modified xsi:type="dcterms:W3CDTF">2013-05-08T10:16:40Z</dcterms:modified>
</cp:coreProperties>
</file>